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499" r:id="rId5"/>
    <p:sldId id="501" r:id="rId6"/>
    <p:sldId id="475" r:id="rId7"/>
    <p:sldId id="306" r:id="rId8"/>
    <p:sldId id="327" r:id="rId9"/>
    <p:sldId id="325" r:id="rId10"/>
    <p:sldId id="353" r:id="rId11"/>
    <p:sldId id="432" r:id="rId12"/>
    <p:sldId id="326" r:id="rId13"/>
    <p:sldId id="433" r:id="rId14"/>
    <p:sldId id="512" r:id="rId15"/>
    <p:sldId id="513" r:id="rId16"/>
    <p:sldId id="514" r:id="rId17"/>
    <p:sldId id="434" r:id="rId18"/>
    <p:sldId id="435" r:id="rId19"/>
    <p:sldId id="494" r:id="rId20"/>
    <p:sldId id="477" r:id="rId21"/>
    <p:sldId id="503" r:id="rId22"/>
    <p:sldId id="481" r:id="rId23"/>
    <p:sldId id="506" r:id="rId24"/>
    <p:sldId id="505" r:id="rId25"/>
    <p:sldId id="478" r:id="rId26"/>
    <p:sldId id="483" r:id="rId27"/>
    <p:sldId id="507" r:id="rId28"/>
    <p:sldId id="508" r:id="rId29"/>
    <p:sldId id="509" r:id="rId30"/>
    <p:sldId id="502" r:id="rId31"/>
    <p:sldId id="504" r:id="rId32"/>
    <p:sldId id="436" r:id="rId33"/>
    <p:sldId id="515" r:id="rId34"/>
    <p:sldId id="437" r:id="rId35"/>
    <p:sldId id="439" r:id="rId36"/>
    <p:sldId id="438" r:id="rId37"/>
    <p:sldId id="511" r:id="rId38"/>
    <p:sldId id="516" r:id="rId39"/>
    <p:sldId id="517" r:id="rId40"/>
    <p:sldId id="518" r:id="rId41"/>
    <p:sldId id="519" r:id="rId42"/>
    <p:sldId id="521" r:id="rId43"/>
    <p:sldId id="520" r:id="rId44"/>
    <p:sldId id="440" r:id="rId45"/>
    <p:sldId id="510" r:id="rId46"/>
  </p:sldIdLst>
  <p:sldSz cx="9144000" cy="6858000" type="screen4x3"/>
  <p:notesSz cx="6858000" cy="9144000"/>
  <p:defaultTextStyle>
    <a:defPPr>
      <a:defRPr lang="es-ES_trad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BA4FCAF-E560-48A7-8A9B-4B6EB01D17F3}">
          <p14:sldIdLst>
            <p14:sldId id="499"/>
            <p14:sldId id="501"/>
            <p14:sldId id="475"/>
            <p14:sldId id="306"/>
            <p14:sldId id="327"/>
            <p14:sldId id="325"/>
          </p14:sldIdLst>
        </p14:section>
        <p14:section name="Classification" id="{36997407-1036-4CF4-8D53-1AFB6206CA46}">
          <p14:sldIdLst>
            <p14:sldId id="353"/>
            <p14:sldId id="432"/>
          </p14:sldIdLst>
        </p14:section>
        <p14:section name="Decision Tree y Bayes" id="{736545B4-47AA-4976-863A-8AF55F5088B2}">
          <p14:sldIdLst>
            <p14:sldId id="326"/>
            <p14:sldId id="433"/>
            <p14:sldId id="512"/>
            <p14:sldId id="513"/>
            <p14:sldId id="514"/>
            <p14:sldId id="434"/>
            <p14:sldId id="435"/>
          </p14:sldIdLst>
        </p14:section>
        <p14:section name="Evaluación" id="{BCA65EC5-B640-4C7F-942B-FFE649D6A9FB}">
          <p14:sldIdLst>
            <p14:sldId id="494"/>
            <p14:sldId id="477"/>
            <p14:sldId id="503"/>
            <p14:sldId id="481"/>
            <p14:sldId id="506"/>
            <p14:sldId id="505"/>
            <p14:sldId id="478"/>
            <p14:sldId id="483"/>
            <p14:sldId id="507"/>
            <p14:sldId id="508"/>
            <p14:sldId id="509"/>
            <p14:sldId id="502"/>
            <p14:sldId id="504"/>
          </p14:sldIdLst>
        </p14:section>
        <p14:section name="KNN y Log Regr" id="{76817E2B-EBC8-4D6D-A278-DDB17B41FFC7}">
          <p14:sldIdLst>
            <p14:sldId id="436"/>
            <p14:sldId id="515"/>
            <p14:sldId id="437"/>
            <p14:sldId id="439"/>
            <p14:sldId id="438"/>
            <p14:sldId id="511"/>
            <p14:sldId id="516"/>
            <p14:sldId id="517"/>
            <p14:sldId id="518"/>
            <p14:sldId id="519"/>
            <p14:sldId id="521"/>
            <p14:sldId id="520"/>
            <p14:sldId id="440"/>
            <p14:sldId id="5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000"/>
    <a:srgbClr val="EC0000"/>
    <a:srgbClr val="299FEC"/>
    <a:srgbClr val="FF3146"/>
    <a:srgbClr val="32B9E1"/>
    <a:srgbClr val="069DD8"/>
    <a:srgbClr val="008AE1"/>
    <a:srgbClr val="1C6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80251" autoAdjust="0"/>
  </p:normalViewPr>
  <p:slideViewPr>
    <p:cSldViewPr snapToObjects="1">
      <p:cViewPr varScale="1">
        <p:scale>
          <a:sx n="69" d="100"/>
          <a:sy n="69" d="100"/>
        </p:scale>
        <p:origin x="1867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9EED6-2B2A-4E0A-802D-649EDD23AF5E}" type="datetimeFigureOut">
              <a:rPr lang="es-ES" smtClean="0"/>
              <a:pPr/>
              <a:t>26/01/2020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C4DF3-8157-49A4-BBCD-49B4D2D52CE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391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2776F-823A-4754-81FD-0B31380701AE}" type="datetimeFigureOut">
              <a:rPr lang="es-ES" smtClean="0"/>
              <a:pPr/>
              <a:t>26/01/2020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99391-1EFC-47EC-A8DB-C7342554562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071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auc-roc-curve-68b2303cc9c5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Explicar en general qué son los supervisados, poner ejemplos si</a:t>
            </a:r>
            <a:r>
              <a:rPr lang="es-ES" baseline="0" dirty="0"/>
              <a:t> hace falta. Después se explica un ejemplo.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0197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https://towardsdatascience.com/decision-trees-decoded-part-1-23b45f69111c</a:t>
            </a:r>
          </a:p>
          <a:p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Escull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l’atribut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rellevant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Què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rellevant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segons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entropía? El que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heterogeni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homogeni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Per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entropia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entropía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mide el desorden, grupo homogéneo/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deshomogéneo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 entropía significa más homogéneo</a:t>
            </a:r>
            <a:br>
              <a:rPr lang="es-ES" b="0" dirty="0"/>
            </a:b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Menor entropía significa menos homogéneo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l’atribut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classificatori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tenir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l’entropía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 relativa a les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diverses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classificacions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 . Pi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proporció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 de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pertànyer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 clase i</a:t>
            </a: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579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0" dirty="0" err="1"/>
              <a:t>Gain</a:t>
            </a:r>
            <a:r>
              <a:rPr lang="es-ES" b="0" dirty="0"/>
              <a:t>(S,A) representa </a:t>
            </a:r>
            <a:r>
              <a:rPr lang="es-ES" b="0" dirty="0" err="1"/>
              <a:t>els</a:t>
            </a:r>
            <a:r>
              <a:rPr lang="es-ES" b="0" dirty="0"/>
              <a:t> </a:t>
            </a:r>
            <a:r>
              <a:rPr lang="es-ES" b="0" dirty="0" err="1"/>
              <a:t>diferents</a:t>
            </a:r>
            <a:r>
              <a:rPr lang="es-ES" b="0" dirty="0"/>
              <a:t> </a:t>
            </a:r>
            <a:r>
              <a:rPr lang="es-ES" b="0" dirty="0" err="1"/>
              <a:t>valors</a:t>
            </a:r>
            <a:r>
              <a:rPr lang="es-ES" b="0" dirty="0"/>
              <a:t> que </a:t>
            </a:r>
            <a:r>
              <a:rPr lang="es-ES" b="0" dirty="0" err="1"/>
              <a:t>pot</a:t>
            </a:r>
            <a:r>
              <a:rPr lang="es-ES" b="0" dirty="0"/>
              <a:t> </a:t>
            </a:r>
            <a:r>
              <a:rPr lang="es-ES" b="0" dirty="0" err="1"/>
              <a:t>prendre</a:t>
            </a:r>
            <a:r>
              <a:rPr lang="es-ES" b="0" dirty="0"/>
              <a:t> un </a:t>
            </a:r>
            <a:r>
              <a:rPr lang="es-ES" b="0" dirty="0" err="1"/>
              <a:t>atribut</a:t>
            </a: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3080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0" dirty="0" err="1"/>
              <a:t>Gain</a:t>
            </a:r>
            <a:r>
              <a:rPr lang="es-ES" b="0" dirty="0"/>
              <a:t>(S,A) representa </a:t>
            </a:r>
            <a:r>
              <a:rPr lang="es-ES" b="0" dirty="0" err="1"/>
              <a:t>els</a:t>
            </a:r>
            <a:r>
              <a:rPr lang="es-ES" b="0" dirty="0"/>
              <a:t> </a:t>
            </a:r>
            <a:r>
              <a:rPr lang="es-ES" b="0" dirty="0" err="1"/>
              <a:t>diferents</a:t>
            </a:r>
            <a:r>
              <a:rPr lang="es-ES" b="0" dirty="0"/>
              <a:t> </a:t>
            </a:r>
            <a:r>
              <a:rPr lang="es-ES" b="0" dirty="0" err="1"/>
              <a:t>valors</a:t>
            </a:r>
            <a:r>
              <a:rPr lang="es-ES" b="0" dirty="0"/>
              <a:t> que </a:t>
            </a:r>
            <a:r>
              <a:rPr lang="es-ES" b="0" dirty="0" err="1"/>
              <a:t>pot</a:t>
            </a:r>
            <a:r>
              <a:rPr lang="es-ES" b="0" dirty="0"/>
              <a:t> </a:t>
            </a:r>
            <a:r>
              <a:rPr lang="es-ES" b="0" dirty="0" err="1"/>
              <a:t>prendre</a:t>
            </a:r>
            <a:r>
              <a:rPr lang="es-ES" b="0" dirty="0"/>
              <a:t> un </a:t>
            </a:r>
            <a:r>
              <a:rPr lang="es-ES" b="0" dirty="0" err="1"/>
              <a:t>atribut</a:t>
            </a: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358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P(G|A) que haya Gold en A es de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P(G|B)</a:t>
            </a:r>
            <a:r>
              <a:rPr lang="es-ES" baseline="0" dirty="0"/>
              <a:t> </a:t>
            </a:r>
            <a:r>
              <a:rPr lang="es-ES" dirty="0"/>
              <a:t>que haya Gold en B es de 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P(A|G) probabilidad</a:t>
            </a:r>
            <a:r>
              <a:rPr lang="es-ES" baseline="0" dirty="0"/>
              <a:t> que G sea de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https://medium.com/@web2ajax/naive-bayes-for-idiots-bdab54716cf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7280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cal normalització perquè va per probabilitats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el procés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d’analisi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exploracional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és molt important usar el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Bayes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perquè et dóna una taula de distribucions on pots veure per tots els atributs numèrics la seva mitja i desviació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estàndar</a:t>
            </a:r>
            <a:endParaRPr lang="ca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4947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CRISP-DM: Cross </a:t>
            </a:r>
            <a:r>
              <a:rPr lang="es-ES" dirty="0" err="1"/>
              <a:t>Industry</a:t>
            </a:r>
            <a:r>
              <a:rPr lang="es-ES" dirty="0"/>
              <a:t> Standard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Data </a:t>
            </a:r>
            <a:r>
              <a:rPr lang="es-ES" dirty="0" err="1"/>
              <a:t>Mining</a:t>
            </a:r>
            <a:endParaRPr lang="es-ES" dirty="0"/>
          </a:p>
          <a:p>
            <a:endParaRPr lang="es-ES" dirty="0"/>
          </a:p>
          <a:p>
            <a:r>
              <a:rPr lang="es-ES" dirty="0"/>
              <a:t>https://anibalgoicochea.com/2009/08/11/crisp-dm-una-metodologia-para-proyectos-de-mineria-de-datos/</a:t>
            </a:r>
          </a:p>
          <a:p>
            <a:endParaRPr lang="es-ES" dirty="0"/>
          </a:p>
          <a:p>
            <a:r>
              <a:rPr lang="es-ES" dirty="0" err="1"/>
              <a:t>Molt</a:t>
            </a:r>
            <a:r>
              <a:rPr lang="es-ES" dirty="0"/>
              <a:t> </a:t>
            </a:r>
            <a:r>
              <a:rPr lang="es-ES" dirty="0" err="1"/>
              <a:t>important</a:t>
            </a:r>
            <a:r>
              <a:rPr lang="es-ES" baseline="0" dirty="0"/>
              <a:t> el </a:t>
            </a:r>
            <a:r>
              <a:rPr lang="es-ES" baseline="0" dirty="0" err="1"/>
              <a:t>Feature</a:t>
            </a:r>
            <a:r>
              <a:rPr lang="es-ES" baseline="0" dirty="0"/>
              <a:t> </a:t>
            </a:r>
            <a:r>
              <a:rPr lang="es-ES" baseline="0" dirty="0" err="1"/>
              <a:t>Generations</a:t>
            </a:r>
            <a:endParaRPr lang="es-ES" dirty="0"/>
          </a:p>
          <a:p>
            <a:r>
              <a:rPr lang="es-ES" dirty="0"/>
              <a:t>https://medium.com/mit-media-lab/the-algorithms-arent-biased-we-are-a691f5f6f6f2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791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Repasar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variables. Algunas correlacionadas con la salida?</a:t>
            </a:r>
          </a:p>
          <a:p>
            <a:r>
              <a:rPr lang="es-E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Underfitting</a:t>
            </a:r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Faltan variables o datos de entrenamiento</a:t>
            </a:r>
          </a:p>
          <a:p>
            <a:r>
              <a:rPr lang="es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http://www.aprendemachinelearning.com/que-es-overfitting-y-underfitting-y-como-solucionarlo/</a:t>
            </a:r>
          </a:p>
          <a:p>
            <a:endParaRPr lang="ca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20039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0993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Bias</a:t>
            </a:r>
            <a:r>
              <a:rPr lang="es-ES" dirty="0"/>
              <a:t> / </a:t>
            </a:r>
            <a:r>
              <a:rPr lang="es-ES" dirty="0" err="1"/>
              <a:t>Variance</a:t>
            </a:r>
            <a:r>
              <a:rPr lang="es-ES" dirty="0"/>
              <a:t>!!</a:t>
            </a:r>
            <a:r>
              <a:rPr lang="es-ES" baseline="0" dirty="0"/>
              <a:t> </a:t>
            </a:r>
          </a:p>
          <a:p>
            <a:r>
              <a:rPr lang="es-ES" baseline="0" dirty="0"/>
              <a:t>La complejidad del </a:t>
            </a:r>
            <a:r>
              <a:rPr lang="es-ES" baseline="0" dirty="0" err="1"/>
              <a:t>modeo</a:t>
            </a:r>
            <a:r>
              <a:rPr lang="es-ES" baseline="0" dirty="0"/>
              <a:t> implica menos error en </a:t>
            </a:r>
            <a:r>
              <a:rPr lang="es-ES" baseline="0" dirty="0" err="1"/>
              <a:t>train</a:t>
            </a:r>
            <a:r>
              <a:rPr lang="es-ES" baseline="0" dirty="0"/>
              <a:t> pero más en error en test (</a:t>
            </a:r>
            <a:r>
              <a:rPr lang="es-ES" baseline="0" dirty="0" err="1"/>
              <a:t>overfitting</a:t>
            </a:r>
            <a:r>
              <a:rPr lang="es-ES" baseline="0" dirty="0"/>
              <a:t>). Entrenar modelo a cierto punto para que en test no aumente el error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12391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Hablar de TP / TN / FP / FN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6640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El objetivo de este tema es que entiendan la diferencia entre supervisado y sin supervisión.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023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Accuracy: %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correctamente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 err="1"/>
              <a:t>Recall</a:t>
            </a:r>
            <a:r>
              <a:rPr lang="es-ES" dirty="0"/>
              <a:t>: Indica el % de acierto de cada una de las clases reales  TP/(TP+FP)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proportion of patients that were identified correctly to have the disease (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i.e. True Positive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upon the total number of patients who actually have the disease is called as Sensitivity or Recall.</a:t>
            </a:r>
            <a:endParaRPr lang="es-ES" dirty="0"/>
          </a:p>
          <a:p>
            <a:r>
              <a:rPr lang="es-ES" dirty="0" err="1"/>
              <a:t>Precision</a:t>
            </a:r>
            <a:r>
              <a:rPr lang="es-ES" dirty="0"/>
              <a:t>: Indica el %  de acierto de la predicción  sobre cada una de las clases predichas (TP/TP+TN) - 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0745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Accuracy: %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correctamente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clasificados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/>
              <a:t>Hablar de TP / TN / FP / FN</a:t>
            </a:r>
          </a:p>
          <a:p>
            <a:r>
              <a:rPr lang="es-ES" dirty="0" err="1"/>
              <a:t>Recall</a:t>
            </a:r>
            <a:r>
              <a:rPr lang="es-ES" dirty="0"/>
              <a:t>: Indica el % de acierto real de cada clase  TP/(TP+FP)</a:t>
            </a:r>
          </a:p>
          <a:p>
            <a:r>
              <a:rPr lang="es-ES" dirty="0" err="1"/>
              <a:t>Presicion</a:t>
            </a:r>
            <a:r>
              <a:rPr lang="es-ES" dirty="0"/>
              <a:t>: Indica el %  de acierto de la predicción (TP/TP+TN)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15548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AUC</a:t>
            </a:r>
          </a:p>
          <a:p>
            <a:r>
              <a:rPr lang="es-ES" dirty="0"/>
              <a:t>Té en</a:t>
            </a:r>
            <a:r>
              <a:rPr lang="es-ES" baseline="0" dirty="0"/>
              <a:t> </a:t>
            </a:r>
            <a:r>
              <a:rPr lang="es-ES" baseline="0" dirty="0" err="1"/>
              <a:t>compte</a:t>
            </a:r>
            <a:r>
              <a:rPr lang="es-ES" baseline="0" dirty="0"/>
              <a:t> </a:t>
            </a:r>
            <a:r>
              <a:rPr lang="es-ES" baseline="0" dirty="0" err="1"/>
              <a:t>Unbalanced</a:t>
            </a:r>
            <a:r>
              <a:rPr lang="es-ES" baseline="0" dirty="0"/>
              <a:t> Data</a:t>
            </a: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Eix X: FP/Total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Eix Y: TP/Total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crea a partir de tots els valors que surten a la columna de Confiança de la Classe Positiva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línia és acumulativa</a:t>
            </a: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importa quina classe sigui la positiva i quina la negativa. Les dues són complementàries.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mètrica AUC és la mateixa en compte qualsevol dels dos sentits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un problema de diverses classes, això es fa més complicat. S’hauria d'utilitzar un mètode "un contra tots els altres", en aquest cas la corba ROC podria ser diferent per a cada classe que es designi com a positiva. Però en un problema de dues classes la corba ROC és idèntica.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L’ombra que es veu al voltant de la línia indica la desviació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estàndar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hi ha hagut durant les diverses iteracions del X-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4807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https://medium.com/greyatom/lets-learn-about-auc-roc-curve-4a94b4d88152</a:t>
            </a: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https://towardsdatascience.com/understanding-auc-roc-curve-68b2303cc9c5</a:t>
            </a:r>
            <a:endParaRPr lang="es-ES" dirty="0"/>
          </a:p>
          <a:p>
            <a:r>
              <a:rPr lang="es-ES" dirty="0"/>
              <a:t>AUC</a:t>
            </a:r>
          </a:p>
          <a:p>
            <a:r>
              <a:rPr lang="es-ES" dirty="0"/>
              <a:t>Té en</a:t>
            </a:r>
            <a:r>
              <a:rPr lang="es-ES" baseline="0" dirty="0"/>
              <a:t> </a:t>
            </a:r>
            <a:r>
              <a:rPr lang="es-ES" baseline="0" dirty="0" err="1"/>
              <a:t>compte</a:t>
            </a:r>
            <a:r>
              <a:rPr lang="es-ES" baseline="0" dirty="0"/>
              <a:t> </a:t>
            </a:r>
            <a:r>
              <a:rPr lang="es-ES" baseline="0" dirty="0" err="1"/>
              <a:t>Unbalanced</a:t>
            </a:r>
            <a:r>
              <a:rPr lang="es-ES" baseline="0" dirty="0"/>
              <a:t> Data</a:t>
            </a: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Eix X: FP/Total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Eix Y: TP/Total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crea a partir de tots els valors que surten a la columna de Confiança de la Classe Positiva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línia és acumulativa</a:t>
            </a: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importa quina classe sigui la positiva i quina la negativa. Les dues són complementàries.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mètrica AUC és la mateixa en compte qualsevol dels dos sentits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un problema de diverses classes, això es fa més complicat. S’hauria d'utilitzar un mètode "un contra tots els altres", en aquest cas la corba ROC podria ser diferent per a cada classe que es designi com a positiva. Però en un problema de dues classes la corba ROC és idèntica.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L’ombra que es veu al voltant de la línia indica la desviació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estàndar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hi ha hagut durant les diverses iteracions del X-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2123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https://towardsdatascience.com/understanding-auc-roc-curve-68b2303cc9c5</a:t>
            </a:r>
          </a:p>
          <a:p>
            <a:r>
              <a:rPr lang="es-ES" dirty="0"/>
              <a:t>AUC</a:t>
            </a:r>
          </a:p>
          <a:p>
            <a:r>
              <a:rPr lang="es-ES" dirty="0"/>
              <a:t>Té en</a:t>
            </a:r>
            <a:r>
              <a:rPr lang="es-ES" baseline="0" dirty="0"/>
              <a:t> </a:t>
            </a:r>
            <a:r>
              <a:rPr lang="es-ES" baseline="0" dirty="0" err="1"/>
              <a:t>compte</a:t>
            </a:r>
            <a:r>
              <a:rPr lang="es-ES" baseline="0" dirty="0"/>
              <a:t> </a:t>
            </a:r>
            <a:r>
              <a:rPr lang="es-ES" baseline="0" dirty="0" err="1"/>
              <a:t>Unbalanced</a:t>
            </a:r>
            <a:r>
              <a:rPr lang="es-ES" baseline="0" dirty="0"/>
              <a:t> Data</a:t>
            </a: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Eix X: FP/Total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Eix Y: TP/Total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crea a partir de tots els valors que surten a la columna de Confiança de la Classe Positiva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línia és acumulativa</a:t>
            </a: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importa quina classe sigui la positiva i quina la negativa. Les dues són complementàries.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mètrica AUC és la mateixa en compte qualsevol dels dos sentits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un problema de diverses classes, això es fa més complicat. S’hauria d'utilitzar un mètode "un contra tots els altres", en aquest cas la corba ROC podria ser diferent per a cada classe que es designi com a positiva. Però en un problema de dues classes la corba ROC és idèntica.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L’ombra que es veu al voltant de la línia indica la desviació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estàndar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hi ha hagut durant les diverses iteracions del X-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80209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AUC</a:t>
            </a:r>
          </a:p>
          <a:p>
            <a:r>
              <a:rPr lang="es-ES" dirty="0"/>
              <a:t>Té en</a:t>
            </a:r>
            <a:r>
              <a:rPr lang="es-ES" baseline="0" dirty="0"/>
              <a:t> </a:t>
            </a:r>
            <a:r>
              <a:rPr lang="es-ES" baseline="0" dirty="0" err="1"/>
              <a:t>compte</a:t>
            </a:r>
            <a:r>
              <a:rPr lang="es-ES" baseline="0" dirty="0"/>
              <a:t> </a:t>
            </a:r>
            <a:r>
              <a:rPr lang="es-ES" baseline="0" dirty="0" err="1"/>
              <a:t>Unbalanced</a:t>
            </a:r>
            <a:r>
              <a:rPr lang="es-ES" baseline="0" dirty="0"/>
              <a:t> Data</a:t>
            </a: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Eix X: FP/Total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Eix Y: TP/Total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crea a partir de tots els valors que surten a la columna de Confiança de la Classe Positiva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línia és acumulativa</a:t>
            </a: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importa quina classe sigui la positiva i quina la negativa. Les dues són complementàries.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mètrica AUC és la mateixa en compte qualsevol dels dos sentits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un problema de diverses classes, això es fa més complicat. S’hauria d'utilitzar un mètode "un contra tots els altres", en aquest cas la corba ROC podria ser diferent per a cada classe que es designi com a positiva. Però en un problema de dues classes la corba ROC és idèntica.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L’ombra que es veu al voltant de la línia indica la desviació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estàndar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hi ha hagut durant les diverses iteracions del X-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775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AUC</a:t>
            </a:r>
          </a:p>
          <a:p>
            <a:r>
              <a:rPr lang="es-ES" dirty="0"/>
              <a:t>Té en</a:t>
            </a:r>
            <a:r>
              <a:rPr lang="es-ES" baseline="0" dirty="0"/>
              <a:t> </a:t>
            </a:r>
            <a:r>
              <a:rPr lang="es-ES" baseline="0" dirty="0" err="1"/>
              <a:t>compte</a:t>
            </a:r>
            <a:r>
              <a:rPr lang="es-ES" baseline="0" dirty="0"/>
              <a:t> </a:t>
            </a:r>
            <a:r>
              <a:rPr lang="es-ES" baseline="0" dirty="0" err="1"/>
              <a:t>Unbalanced</a:t>
            </a:r>
            <a:r>
              <a:rPr lang="es-ES" baseline="0" dirty="0"/>
              <a:t> Data</a:t>
            </a: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Eix X: FP/Total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Eix Y: TP/Total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Positive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 crea a partir de tots els valors que surten a la columna de Confiança de la Classe Positiva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línia és acumulativa</a:t>
            </a: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importa quina classe sigui la positiva i quina la negativa. Les dues són complementàries.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mètrica AUC és la mateixa en compte qualsevol dels dos sentits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 un problema de diverses classes, això es fa més complicat. S’hauria d'utilitzar un mètode "un contra tots els altres", en aquest cas la corba ROC podria ser diferent per a cada classe que es designi com a positiva. Però en un problema de dues classes la corba ROC és idèntica.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L’ombra que es veu al voltant de la línia indica la desviació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estàndar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hi ha hagut durant les diverses iteracions del X-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Validation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55675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595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https://medium.com/@adi.bronshtein/a-quick-introduction-to-k-nearest-neighbors-algorithm-62214cea29c7</a:t>
            </a:r>
          </a:p>
          <a:p>
            <a:endParaRPr lang="es-ES" dirty="0"/>
          </a:p>
          <a:p>
            <a:r>
              <a:rPr lang="es-ES" dirty="0"/>
              <a:t>https://www.youtube.com/watch?v=4HKqjENq9OU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79712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Tipus de distàncies calculades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Euclidian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pot servir per numèriques, nominals i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mixed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(línia</a:t>
            </a:r>
            <a:r>
              <a:rPr lang="ca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recta)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Manhattan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només en numèriques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 angles. 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Útil en ratis com Text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Mining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text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web document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l’exemple del gràfic p i r serien similars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65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Explicar en general qué son los supervisados, poner ejemplos si</a:t>
            </a:r>
            <a:r>
              <a:rPr lang="es-ES" baseline="0" dirty="0"/>
              <a:t> hace falta. Después se explica un ejemplo.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137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Tipus de distàncies calculades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Euclidian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pot servir per numèriques, nominals i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mixed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(línia</a:t>
            </a:r>
            <a:r>
              <a:rPr lang="ca-E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recta)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Manhattan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només en numèriques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Cosine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calcula angles. 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Útil en ratis com Text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Mining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text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analysis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web document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/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l’exemple del gràfic p i r serien similars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0933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Logistic regression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 developed by statistician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David Cox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1958</a:t>
            </a:r>
            <a:endParaRPr lang="es-ES" dirty="0"/>
          </a:p>
          <a:p>
            <a:r>
              <a:rPr lang="es-ES" dirty="0"/>
              <a:t>https://towardsdatascience.com/logistic-regression-detailed-overview-46c4da4303bc</a:t>
            </a:r>
          </a:p>
          <a:p>
            <a:r>
              <a:rPr lang="es-ES" dirty="0"/>
              <a:t>https://machinelearning-blog.com/2018/04/23/logistic-regression-101/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52798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http://eenube.com/index.php/mas-articulos/28-aprendizaje-maquina/121-programar-una-red-neuronal-para-clasificacion-binaria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la derivada de la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derivada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0 (-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aprop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mínim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Lectura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 atributs rellevants són els que tenen un coeficient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estàndar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alt i un p-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petit.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mesura la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coeficient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d’efectes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 p-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gran 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coeficient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fiar.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6022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http://eenube.com/index.php/mas-articulos/28-aprendizaje-maquina/121-programar-una-red-neuronal-para-clasificacion-binaria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la derivada de la los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derivada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0 (-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aprop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mínim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Lectura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 atributs rellevants són els que tenen un coeficient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estàndar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alt i un p-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petit.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mesura la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coeficient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d’efectes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 p-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gran 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coeficient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fiar.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16277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http://eenube.com/index.php/mas-articulos/28-aprendizaje-maquina/121-programar-una-red-neuronal-para-clasificacion-binaria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es la derivada de la los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La derivada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propera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0 (-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aprop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mínim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Lectura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 atributs rellevants són els que tenen un coeficient 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estàndar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alt i un p-</a:t>
            </a:r>
            <a:r>
              <a:rPr lang="ca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ca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petit.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mesura la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probabilitat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coeficient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d’un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atribut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d’efectes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Per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si p-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gran el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coeficient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</a:t>
            </a:r>
            <a:r>
              <a:rPr lang="es-E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fiar.</a:t>
            </a:r>
          </a:p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34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0" dirty="0"/>
              <a:t>https://www.kdnuggets.com/2016/07/support-vector-machines-simple-explanation.html</a:t>
            </a:r>
          </a:p>
          <a:p>
            <a:r>
              <a:rPr lang="es-ES" b="0" dirty="0"/>
              <a:t>https://towardsdatascience.com/support-vector-machine-introduction-to-machine-learning-algorithms-934a444fca47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9512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0" dirty="0"/>
              <a:t>https://www.kdnuggets.com/2016/07/support-vector-machines-simple-explanation.html</a:t>
            </a:r>
          </a:p>
          <a:p>
            <a:r>
              <a:rPr lang="es-ES" b="0" dirty="0"/>
              <a:t>https://towardsdatascience.com/support-vector-machine-introduction-to-machine-learning-algorithms-934a444fca47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00362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0" dirty="0"/>
              <a:t>https://www.kdnuggets.com/2016/07/support-vector-machines-simple-explanation.html</a:t>
            </a:r>
          </a:p>
          <a:p>
            <a:r>
              <a:rPr lang="es-ES" b="0" dirty="0"/>
              <a:t>https://towardsdatascience.com/support-vector-machine-introduction-to-machine-learning-algorithms-934a444fca47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82337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0" dirty="0"/>
              <a:t>https://www.kdnuggets.com/2016/07/support-vector-machines-simple-explanation.html</a:t>
            </a:r>
          </a:p>
          <a:p>
            <a:r>
              <a:rPr lang="es-ES" b="0" dirty="0"/>
              <a:t>https://towardsdatascience.com/support-vector-machine-introduction-to-machine-learning-algorithms-934a444fca47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8683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0" dirty="0"/>
              <a:t>https://www.kdnuggets.com/2016/07/support-vector-machines-simple-explanation.html</a:t>
            </a:r>
          </a:p>
          <a:p>
            <a:r>
              <a:rPr lang="es-ES" b="0" dirty="0"/>
              <a:t>https://towardsdatascience.com/support-vector-machine-introduction-to-machine-learning-algorithms-934a444fca47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8439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0" dirty="0"/>
              <a:t>Explicar a fondo el ejemplo de las casas.</a:t>
            </a:r>
          </a:p>
          <a:p>
            <a:r>
              <a:rPr lang="es-ES" b="0" dirty="0"/>
              <a:t>Explicar a fondo también el ejemplo de los tumores</a:t>
            </a:r>
          </a:p>
          <a:p>
            <a:r>
              <a:rPr lang="es-ES" b="0" dirty="0"/>
              <a:t>Explicar com</a:t>
            </a:r>
            <a:r>
              <a:rPr lang="es-ES" b="0" baseline="0" dirty="0"/>
              <a:t>o funciona con reconocimiento facial </a:t>
            </a:r>
            <a:r>
              <a:rPr lang="es-ES" b="0" baseline="0" dirty="0">
                <a:sym typeface="Wingdings" pitchFamily="2" charset="2"/>
              </a:rPr>
              <a:t> Que aprende y aprende de caras y luego encuentra las mismas</a:t>
            </a:r>
          </a:p>
          <a:p>
            <a:r>
              <a:rPr lang="es-ES" b="0" baseline="0" dirty="0">
                <a:sym typeface="Wingdings" pitchFamily="2" charset="2"/>
              </a:rPr>
              <a:t>Explicar como funciona con los números también, se le pasan números, se le dice que son y luego los identifica.</a:t>
            </a: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1372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b="0" dirty="0"/>
              <a:t>Por ejemplo: Clasificación</a:t>
            </a:r>
            <a:r>
              <a:rPr lang="es-ES" b="0" baseline="0" dirty="0"/>
              <a:t> de Preguntas en un </a:t>
            </a:r>
            <a:r>
              <a:rPr lang="es-ES" b="0" baseline="0" dirty="0" err="1"/>
              <a:t>ChatBot</a:t>
            </a:r>
            <a:r>
              <a:rPr lang="es-ES" b="0" baseline="0" dirty="0"/>
              <a:t> para redirigir al departamento correcto</a:t>
            </a:r>
          </a:p>
          <a:p>
            <a:r>
              <a:rPr lang="es-ES" b="0" dirty="0"/>
              <a:t>https://towardsdatascience.com/multi-class-text-classification-with-scikit-learn-12f1e60e0a9f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65253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8150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b="0" dirty="0"/>
              <a:t>Explicar a fondo el ejemplo de las casas.</a:t>
            </a:r>
          </a:p>
          <a:p>
            <a:r>
              <a:rPr lang="es-ES" b="0" dirty="0"/>
              <a:t>Explicar a fondo también el ejemplo de los tumores</a:t>
            </a:r>
          </a:p>
          <a:p>
            <a:r>
              <a:rPr lang="es-ES" b="0" dirty="0"/>
              <a:t>Explicar com</a:t>
            </a:r>
            <a:r>
              <a:rPr lang="es-ES" b="0" baseline="0" dirty="0"/>
              <a:t>o funciona con reconocimiento facial </a:t>
            </a:r>
            <a:r>
              <a:rPr lang="es-ES" b="0" baseline="0" dirty="0">
                <a:sym typeface="Wingdings" pitchFamily="2" charset="2"/>
              </a:rPr>
              <a:t> Que aprende y aprende de caras y luego encuentra las mismas</a:t>
            </a:r>
          </a:p>
          <a:p>
            <a:r>
              <a:rPr lang="es-ES" b="0" baseline="0" dirty="0">
                <a:sym typeface="Wingdings" pitchFamily="2" charset="2"/>
              </a:rPr>
              <a:t>Explicar como funciona con los números también, se le pasan números, se le dice que son y luego los identifica.</a:t>
            </a: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137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3717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Loan </a:t>
            </a:r>
            <a:r>
              <a:rPr lang="es-ES" dirty="0" err="1"/>
              <a:t>Terms</a:t>
            </a:r>
            <a:r>
              <a:rPr lang="es-ES" dirty="0"/>
              <a:t>: Términos</a:t>
            </a:r>
            <a:r>
              <a:rPr lang="es-ES" baseline="0" dirty="0"/>
              <a:t> del préstamo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1255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5137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Escull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l’atribut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rellevant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Què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rellevant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segons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entropía? El que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sigui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heterogeni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homogeni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Per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tant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amb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menys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entropia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entropía</a:t>
            </a:r>
            <a:r>
              <a:rPr lang="es-E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mide el desorden, grupo homogéneo/</a:t>
            </a:r>
            <a:r>
              <a:rPr lang="es-ES" sz="1200" b="0" i="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deshomogéneo</a:t>
            </a:r>
            <a:endParaRPr lang="es-E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Mayor entropía significa más homogéneo</a:t>
            </a:r>
            <a:br>
              <a:rPr lang="es-ES" b="0" dirty="0"/>
            </a:b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Menor entropía significa menos homogéneo</a:t>
            </a:r>
            <a:endParaRPr lang="es-ES" b="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5802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CE1398-3BFD-4D01-941E-1B0DA0110DBE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DD655E-524D-4607-9BD4-0028F593F8DC}" type="slidenum">
              <a:rPr lang="es-ES_tradnl"/>
              <a:pPr/>
              <a:t>‹Nº›</a:t>
            </a:fld>
            <a:endParaRPr lang="es-ES_tradnl"/>
          </a:p>
        </p:txBody>
      </p:sp>
      <p:pic>
        <p:nvPicPr>
          <p:cNvPr id="1026" name="Picture 2" descr="L:\mkt\ICECILIA\EAE\IMAGEN CORPORATIVA\RENOVACIÓN DE IMAGEN CORPORATIVA EAE\IMAGEN 2012\PIEZAS\SIMULACIÓN WELCOME PACK\franja superior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7" y="-4192"/>
            <a:ext cx="9139783" cy="71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L:\mkt\ICECILIA\EAE\IMAGEN CORPORATIVA\RENOVACIÓN DE IMAGEN CORPORATIVA EAE\IMAGEN 2012\PIEZAS\SIMULACIÓN WELCOME PACK\franja_1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80361"/>
            <a:ext cx="7164288" cy="5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CuadroTexto"/>
          <p:cNvSpPr txBox="1"/>
          <p:nvPr userDrawn="1"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392B42-A534-4ADE-842D-06404F100598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E95A57-2845-44B2-9AFC-C85176DD49C4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49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915361-04B0-4BF5-9E64-6E368254CB04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4C74B-1414-42B3-A37D-FFDD4EFEF82F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562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9DB434-4748-4496-908B-152D1997B8AD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15D2F-FB2A-447B-BF4B-541ECD2FBD50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81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CCCF48-D5E0-46F7-9FEC-055977A227A9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84F4C-C925-41ED-BCF0-7FAE5716C5AD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268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8EA1D1-F127-47B6-8ED2-BAC9234C9F0D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7B817A-200D-4F46-87F8-0499C0BBAEAC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1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468EB0-6D16-4974-A095-BD7707F257BD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ECA916-3E04-4EEB-813D-2C9BD668B138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324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88039D-FE56-4035-8613-52C9F71F4CAB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F20DB7-1995-4FB3-8A8E-A7D08A9142C3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147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662325-D1BC-4C8B-BBC0-555B73319B94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E40784-24F8-4B1B-BA4D-779F0D2C384E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593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15DE9B-00C9-4777-BDBB-D23998E43BD0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6ADA42-1BAC-41E8-A3A5-12550DC5C311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23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CC4884-714F-4101-8046-51F3DB714090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5A6B4E-BF64-4232-BFD3-257039D7B0EA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033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Clic para editar título</a:t>
            </a:r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41E0C193-86FD-4A95-B458-6E6EC7A0A1B3}" type="datetime1">
              <a:rPr lang="es-ES_tradnl" smtClean="0"/>
              <a:pPr/>
              <a:t>26/01/2020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1B247330-0BD4-485D-A7BE-6BA20C376532}" type="slidenum">
              <a:rPr lang="es-ES_tradnl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n 9" descr="portada_plas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919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Rectángulo 4"/>
          <p:cNvSpPr>
            <a:spLocks noChangeArrowheads="1"/>
          </p:cNvSpPr>
          <p:nvPr/>
        </p:nvSpPr>
        <p:spPr bwMode="auto">
          <a:xfrm>
            <a:off x="381000" y="2133600"/>
            <a:ext cx="8439472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chemeClr val="bg1"/>
                </a:solidFill>
                <a:latin typeface="Georgia" charset="0"/>
              </a:rPr>
              <a:t>Tema 1 – Algoritmos supervisados de clasificación</a:t>
            </a:r>
            <a:endParaRPr lang="es-ES" sz="4800" b="1" i="1" dirty="0">
              <a:solidFill>
                <a:schemeClr val="bg1"/>
              </a:solidFill>
              <a:latin typeface="Georgia" charset="0"/>
            </a:endParaRPr>
          </a:p>
          <a:p>
            <a:endParaRPr lang="es-ES" sz="4000" i="1" dirty="0">
              <a:solidFill>
                <a:srgbClr val="7F7F7F"/>
              </a:solidFill>
              <a:latin typeface="Georgia" charset="0"/>
            </a:endParaRPr>
          </a:p>
          <a:p>
            <a:r>
              <a:rPr lang="es-ES" sz="3200" b="1" i="1" dirty="0">
                <a:solidFill>
                  <a:srgbClr val="FFFFFF"/>
                </a:solidFill>
                <a:latin typeface="Georgia" charset="0"/>
              </a:rPr>
              <a:t>Máster en Big Data</a:t>
            </a:r>
          </a:p>
          <a:p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Data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Science</a:t>
            </a:r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 &amp;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Advanced</a:t>
            </a:r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Analytics</a:t>
            </a:r>
            <a:endParaRPr lang="es-ES" sz="3200" i="1" dirty="0">
              <a:solidFill>
                <a:srgbClr val="FFFFFF"/>
              </a:solidFill>
              <a:latin typeface="Georgia" charset="0"/>
            </a:endParaRPr>
          </a:p>
          <a:p>
            <a:r>
              <a:rPr lang="es-ES" sz="2800" i="1" dirty="0">
                <a:solidFill>
                  <a:srgbClr val="FFFFFF"/>
                </a:solidFill>
                <a:latin typeface="Georgia" charset="0"/>
              </a:rPr>
              <a:t>Montse Llos i Bombardó</a:t>
            </a:r>
            <a:endParaRPr lang="es-ES" sz="2400" i="1" dirty="0">
              <a:solidFill>
                <a:srgbClr val="FFFFFF"/>
              </a:solidFill>
              <a:latin typeface="Georgia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FEB52AC-C018-4E24-A879-6E7BF2531712}"/>
              </a:ext>
            </a:extLst>
          </p:cNvPr>
          <p:cNvCxnSpPr/>
          <p:nvPr/>
        </p:nvCxnSpPr>
        <p:spPr>
          <a:xfrm>
            <a:off x="179512" y="3440151"/>
            <a:ext cx="8784976" cy="0"/>
          </a:xfrm>
          <a:prstGeom prst="line">
            <a:avLst/>
          </a:prstGeom>
          <a:ln w="3175">
            <a:gradFill>
              <a:gsLst>
                <a:gs pos="26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3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3.- Árbol de decisión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41242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Cómo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funciona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escoge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mejor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maximizar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Gini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Cross entropy / information gain,..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Pros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Fácil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=&gt;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descriptivo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Contras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027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3.- Árbol de decisión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188224" cy="26468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Entropía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separa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ejemplos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training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según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 entropía mide la homogeneidad del grupo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Ejemplo: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 es una colección de 14 registros de los cuales 9 son positivos y 5 negativos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2C7F74EE-C891-4412-8A35-9BC1E35AD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412" y="3250362"/>
            <a:ext cx="3314700" cy="9144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E91E7D-3C2F-409C-A2B7-06A06D308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25" y="4724206"/>
            <a:ext cx="65341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49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3.- Árbol de decisión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188224" cy="37548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Information Gain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Es la reducción esperada en la entropía causada por la partición de los ejemplos de acuerdo con este atributo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F5D2D8-45B9-4B41-993A-9D54219A9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244" y="3284984"/>
            <a:ext cx="5915025" cy="1066800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0982F6F-3170-4EDD-866C-AD27A2E93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88419"/>
              </p:ext>
            </p:extLst>
          </p:nvPr>
        </p:nvGraphicFramePr>
        <p:xfrm>
          <a:off x="1403648" y="4767861"/>
          <a:ext cx="1751856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420374311"/>
                    </a:ext>
                  </a:extLst>
                </a:gridCol>
                <a:gridCol w="455712">
                  <a:extLst>
                    <a:ext uri="{9D8B030D-6E8A-4147-A177-3AD203B41FA5}">
                      <a16:colId xmlns:a16="http://schemas.microsoft.com/office/drawing/2014/main" val="3720722184"/>
                    </a:ext>
                  </a:extLst>
                </a:gridCol>
                <a:gridCol w="426132">
                  <a:extLst>
                    <a:ext uri="{9D8B030D-6E8A-4147-A177-3AD203B41FA5}">
                      <a16:colId xmlns:a16="http://schemas.microsoft.com/office/drawing/2014/main" val="1304274738"/>
                    </a:ext>
                  </a:extLst>
                </a:gridCol>
                <a:gridCol w="437964">
                  <a:extLst>
                    <a:ext uri="{9D8B030D-6E8A-4147-A177-3AD203B41FA5}">
                      <a16:colId xmlns:a16="http://schemas.microsoft.com/office/drawing/2014/main" val="2358642151"/>
                    </a:ext>
                  </a:extLst>
                </a:gridCol>
              </a:tblGrid>
              <a:tr h="24567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075348"/>
                  </a:ext>
                </a:extLst>
              </a:tr>
              <a:tr h="24567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463794"/>
                  </a:ext>
                </a:extLst>
              </a:tr>
              <a:tr h="24567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W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851549"/>
                  </a:ext>
                </a:extLst>
              </a:tr>
              <a:tr h="24567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W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W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6365159"/>
                  </a:ext>
                </a:extLst>
              </a:tr>
            </a:tbl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89BACD80-D41E-43F4-8522-D8DEBD3AD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462" y="4351785"/>
            <a:ext cx="5470243" cy="250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02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3.- Árbol de decisión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188224" cy="9848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Funcionamiento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6347A0C-7B26-4F67-97C9-876985391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944" y="2348880"/>
            <a:ext cx="5580112" cy="388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43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4.-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Naïve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Bayes</a:t>
            </a:r>
          </a:p>
          <a:p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8" name="5 Rectángulo"/>
          <p:cNvSpPr/>
          <p:nvPr/>
        </p:nvSpPr>
        <p:spPr>
          <a:xfrm>
            <a:off x="261864" y="1916832"/>
            <a:ext cx="8558608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Naïve Bayes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probabilidad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hay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saque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moneda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que sea del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cofre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A?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932495"/>
            <a:ext cx="6510749" cy="30928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3591" y="6057900"/>
            <a:ext cx="634365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77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4.-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Naïve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Bayes</a:t>
            </a:r>
          </a:p>
          <a:p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41857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Cómo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funciona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Probabilidades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condicionales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Pros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bajo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computacional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rápido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Contras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 hay ceros,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Laplace Correction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evitar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probabilidades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cero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Asume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independiente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demás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4290309" y="2016096"/>
            <a:ext cx="4602461" cy="1384178"/>
            <a:chOff x="4290309" y="2016096"/>
            <a:chExt cx="4602461" cy="1384178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2120" y="2419727"/>
              <a:ext cx="2738555" cy="879743"/>
            </a:xfrm>
            <a:prstGeom prst="rect">
              <a:avLst/>
            </a:prstGeom>
          </p:spPr>
        </p:pic>
        <p:sp>
          <p:nvSpPr>
            <p:cNvPr id="6" name="CuadroTexto 5"/>
            <p:cNvSpPr txBox="1"/>
            <p:nvPr/>
          </p:nvSpPr>
          <p:spPr>
            <a:xfrm>
              <a:off x="4290309" y="2362709"/>
              <a:ext cx="24400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Posterior </a:t>
              </a:r>
              <a:r>
                <a:rPr lang="es-E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probability</a:t>
              </a:r>
              <a:endParaRPr lang="es-E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623605" y="2016096"/>
              <a:ext cx="20104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sz="14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Prior </a:t>
              </a:r>
              <a:r>
                <a:rPr lang="es-E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probability</a:t>
              </a:r>
              <a:endParaRPr lang="es-E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7634092" y="2016096"/>
              <a:ext cx="12586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Likelihood</a:t>
              </a:r>
              <a:endParaRPr lang="es-E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7000599" y="3092497"/>
              <a:ext cx="10438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" sz="14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Evidence</a:t>
              </a:r>
              <a:endParaRPr lang="es-ES" sz="14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4082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179512" y="1177588"/>
            <a:ext cx="90730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</p:txBody>
      </p:sp>
      <p:sp>
        <p:nvSpPr>
          <p:cNvPr id="5" name="Rectángulo 4"/>
          <p:cNvSpPr/>
          <p:nvPr/>
        </p:nvSpPr>
        <p:spPr>
          <a:xfrm>
            <a:off x="539552" y="2136339"/>
            <a:ext cx="72728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b="1" i="1" dirty="0">
                <a:solidFill>
                  <a:srgbClr val="E10000"/>
                </a:solidFill>
                <a:latin typeface="Georgia" panose="02040502050405020303" pitchFamily="18" charset="0"/>
              </a:rPr>
              <a:t>Metodología de Trabajo: </a:t>
            </a:r>
            <a:r>
              <a:rPr lang="es-ES" sz="2000" i="1" dirty="0">
                <a:solidFill>
                  <a:srgbClr val="E10000"/>
                </a:solidFill>
                <a:latin typeface="Georgia" panose="02040502050405020303" pitchFamily="18" charset="0"/>
              </a:rPr>
              <a:t>CRISP-DM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F2485E-B676-425D-9372-8C18CA7D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294" y="3087730"/>
            <a:ext cx="6573411" cy="246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70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179512" y="1177588"/>
            <a:ext cx="88202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  <a:p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Por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qué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evaluar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un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modelo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comparar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ellos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mejorar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aprendizaje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cambiando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entrada (Feature Engineering)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Parámetros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evitar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SobreAjuste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SobreAprendizaje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buen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aprendizaje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 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nuevos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especializado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no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generalista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Underfitting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Unbalanced data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4941168"/>
            <a:ext cx="4105008" cy="132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67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179512" y="1177588"/>
            <a:ext cx="88202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  <a:p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12926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Cómo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evaluar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un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modelo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Data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5" name="Picture 2" descr="Resultat d'imatges de train and test data">
            <a:extLst>
              <a:ext uri="{FF2B5EF4-FFF2-40B4-BE49-F238E27FC236}">
                <a16:creationId xmlns:a16="http://schemas.microsoft.com/office/drawing/2014/main" id="{47D0DC37-030F-45E8-BC62-A81D8905D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78" y="3192700"/>
            <a:ext cx="6332358" cy="248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588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4"/>
          <p:cNvSpPr>
            <a:spLocks noChangeArrowheads="1"/>
          </p:cNvSpPr>
          <p:nvPr/>
        </p:nvSpPr>
        <p:spPr bwMode="auto">
          <a:xfrm>
            <a:off x="179512" y="1177588"/>
            <a:ext cx="8820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</p:txBody>
      </p:sp>
      <p:sp>
        <p:nvSpPr>
          <p:cNvPr id="12" name="5 Rectángulo"/>
          <p:cNvSpPr/>
          <p:nvPr/>
        </p:nvSpPr>
        <p:spPr>
          <a:xfrm>
            <a:off x="477888" y="2060848"/>
            <a:ext cx="805455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Un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buen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modelo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748990"/>
            <a:ext cx="4171236" cy="347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8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0.- Recordatorio</a:t>
            </a:r>
          </a:p>
        </p:txBody>
      </p:sp>
      <p:sp>
        <p:nvSpPr>
          <p:cNvPr id="6" name="5 Rectángulo"/>
          <p:cNvSpPr/>
          <p:nvPr/>
        </p:nvSpPr>
        <p:spPr>
          <a:xfrm>
            <a:off x="467544" y="1916832"/>
            <a:ext cx="813690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Data </a:t>
            </a:r>
            <a:r>
              <a:rPr lang="es-ES" sz="2000" b="1" i="1" dirty="0" err="1">
                <a:solidFill>
                  <a:srgbClr val="C00000"/>
                </a:solidFill>
                <a:latin typeface="Georgia" pitchFamily="18" charset="0"/>
              </a:rPr>
              <a:t>Science</a:t>
            </a:r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endParaRPr lang="es-ES" dirty="0">
              <a:latin typeface="Georgia" pitchFamily="18" charset="0"/>
            </a:endParaRPr>
          </a:p>
          <a:p>
            <a:r>
              <a:rPr lang="es-ES" dirty="0"/>
              <a:t>Permite trabajar el dato de forma científica para la obtención de conocimiento útil</a:t>
            </a:r>
          </a:p>
          <a:p>
            <a:endParaRPr lang="es-ES" dirty="0">
              <a:latin typeface="Georgia" pitchFamily="18" charset="0"/>
            </a:endParaRPr>
          </a:p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Machine </a:t>
            </a:r>
            <a:r>
              <a:rPr lang="es-ES" sz="2000" b="1" i="1" dirty="0" err="1">
                <a:solidFill>
                  <a:srgbClr val="C00000"/>
                </a:solidFill>
                <a:latin typeface="Georgia" pitchFamily="18" charset="0"/>
              </a:rPr>
              <a:t>Learning</a:t>
            </a:r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endParaRPr lang="es-ES" dirty="0">
              <a:latin typeface="Georgia" pitchFamily="18" charset="0"/>
            </a:endParaRPr>
          </a:p>
          <a:p>
            <a:r>
              <a:rPr lang="es-ES" dirty="0"/>
              <a:t>Campo de la IA que permite abstraer conocimiento a partir de los datos, sin estar explícitamente programado para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Describir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Predecir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Simular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/>
              <a:t>Prescribir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280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251520" y="1177588"/>
            <a:ext cx="8820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2060848"/>
            <a:ext cx="8054552" cy="9848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Accuracy &amp; Confusion Matrix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algoritmo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https://cdn-images-1.medium.com/max/1750/0*9r99oJ2PTRi4gYF_.jpg">
            <a:extLst>
              <a:ext uri="{FF2B5EF4-FFF2-40B4-BE49-F238E27FC236}">
                <a16:creationId xmlns:a16="http://schemas.microsoft.com/office/drawing/2014/main" id="{5D94D0BE-FB98-4A08-9A0E-961E395F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36" y="3045733"/>
            <a:ext cx="5436096" cy="305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867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251520" y="1177588"/>
            <a:ext cx="8820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2060848"/>
            <a:ext cx="8054552" cy="38164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Accuracy &amp; Confusion Matrix. ¿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Cómo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se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calcula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Precisión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acierto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real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</a:p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 Sensitivity (TPR)</a:t>
            </a:r>
          </a:p>
          <a:p>
            <a:pPr algn="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%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acierto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predicción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Resultat d'imatges de confusion matrix">
            <a:extLst>
              <a:ext uri="{FF2B5EF4-FFF2-40B4-BE49-F238E27FC236}">
                <a16:creationId xmlns:a16="http://schemas.microsoft.com/office/drawing/2014/main" id="{CF411E83-13E7-498D-BD75-D10C638E3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6143029" cy="361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861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251520" y="1177588"/>
            <a:ext cx="8820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2060848"/>
            <a:ext cx="8054552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Accuracy &amp; Confusion Matrix.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Ejemplo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61" y="3429000"/>
            <a:ext cx="8325657" cy="1883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51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251520" y="1177588"/>
            <a:ext cx="8820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1988840"/>
            <a:ext cx="8054552" cy="144655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ROC/AUC Curve </a:t>
            </a:r>
          </a:p>
          <a:p>
            <a:r>
              <a:rPr lang="en-US" sz="1400" b="1" i="1" dirty="0">
                <a:solidFill>
                  <a:srgbClr val="E10000"/>
                </a:solidFill>
                <a:latin typeface="Georgia" pitchFamily="18" charset="0"/>
              </a:rPr>
              <a:t>Receiver Operating Characteristics/Area Under Curve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Otra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forma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distingue entre dos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3212976"/>
            <a:ext cx="4567610" cy="3069123"/>
          </a:xfrm>
          <a:prstGeom prst="rect">
            <a:avLst/>
          </a:prstGeom>
        </p:spPr>
      </p:pic>
      <p:sp>
        <p:nvSpPr>
          <p:cNvPr id="8" name="5 Rectángulo">
            <a:extLst>
              <a:ext uri="{FF2B5EF4-FFF2-40B4-BE49-F238E27FC236}">
                <a16:creationId xmlns:a16="http://schemas.microsoft.com/office/drawing/2014/main" id="{0129BB55-8008-4A23-9BCC-8186EBE26434}"/>
              </a:ext>
            </a:extLst>
          </p:cNvPr>
          <p:cNvSpPr/>
          <p:nvPr/>
        </p:nvSpPr>
        <p:spPr>
          <a:xfrm>
            <a:off x="6253358" y="4262027"/>
            <a:ext cx="2312640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Maximizar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área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debajo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roja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(AUC Curve)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781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251520" y="1177588"/>
            <a:ext cx="8820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1988840"/>
            <a:ext cx="8054552" cy="42780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ROC/AUC Curve.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Interpretación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/>
              <a:t>Es una representación gráfica de la sensibilidad frente a la especificidad para un sistema clasificador binario según se varía el umbral de discriminación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Sensitivity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(TPR): TP/(TP+FP)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Specificity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(TNR): TN/(TN+FP)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FPR = 1-specifity=FP/(TN+FP)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9D1FEFA-3334-404D-85ED-5C018EB3B3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632" y="3773943"/>
            <a:ext cx="2501255" cy="17321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B2A477-E518-46FB-A53B-1045ACABD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3773944"/>
            <a:ext cx="2501255" cy="174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20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251520" y="1177588"/>
            <a:ext cx="8820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1988840"/>
            <a:ext cx="8054552" cy="153888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ROC/AUC Curve.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Interpretación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Cuanto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separadas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están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grande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03D459-AA7D-4567-9BAB-31A4C0CF6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8" y="3322149"/>
            <a:ext cx="4394398" cy="143589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A51C5DF-2834-4358-9EFB-7BEDCA526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88" y="4955550"/>
            <a:ext cx="4394398" cy="12914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76DC797-4770-4A72-B3F2-F3D306353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884" y="2466288"/>
            <a:ext cx="4271714" cy="123556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5C7D41B-2F60-4287-A983-78E54CB993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0355" y="4072567"/>
            <a:ext cx="4176886" cy="14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8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251520" y="1177588"/>
            <a:ext cx="8820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1988840"/>
            <a:ext cx="8054552" cy="98488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ROC/AUC Curve.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Ejemplo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8FCFE13-768A-4565-8C7A-21032F1D704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74298" y="2353411"/>
            <a:ext cx="5922037" cy="37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69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251520" y="1177588"/>
            <a:ext cx="8820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2060848"/>
            <a:ext cx="8054552" cy="40318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Diferencias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entre Accuracy, Confusion Matrix y AUC Curve 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Confusion matrix da una vision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posibilidades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una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predicción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Dependiendo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resolver,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interesarte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mejorar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recall, precision o specificity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i="1" dirty="0">
              <a:solidFill>
                <a:srgbClr val="E1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 no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cuenta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Unbalanced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calidad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comparación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dos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cual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mejor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tiene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cuenta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Unbalaced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Idéntica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dos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Buena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opción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multi-classification problems</a:t>
            </a:r>
          </a:p>
        </p:txBody>
      </p:sp>
    </p:spTree>
    <p:extLst>
      <p:ext uri="{BB962C8B-B14F-4D97-AF65-F5344CB8AC3E}">
        <p14:creationId xmlns:p14="http://schemas.microsoft.com/office/powerpoint/2010/main" val="4205931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179512" y="1177588"/>
            <a:ext cx="882022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5.- Evaluar un modelo clasificatorio</a:t>
            </a:r>
          </a:p>
          <a:p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Otra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forma de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evaluar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un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modelo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X-Validation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2050" name="Picture 2" descr="Resultat d'imatges de x-validation data">
            <a:extLst>
              <a:ext uri="{FF2B5EF4-FFF2-40B4-BE49-F238E27FC236}">
                <a16:creationId xmlns:a16="http://schemas.microsoft.com/office/drawing/2014/main" id="{12AD4C8E-61AA-429C-854D-FA20FE51C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496" y="2780929"/>
            <a:ext cx="4893007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307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6.- KNN</a:t>
            </a:r>
          </a:p>
        </p:txBody>
      </p:sp>
      <p:sp>
        <p:nvSpPr>
          <p:cNvPr id="8" name="5 Rectángulo"/>
          <p:cNvSpPr/>
          <p:nvPr/>
        </p:nvSpPr>
        <p:spPr>
          <a:xfrm>
            <a:off x="261864" y="1916832"/>
            <a:ext cx="438214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KNN: K Nearest Neighbors</a:t>
            </a:r>
            <a:endParaRPr lang="es-E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057159"/>
            <a:ext cx="6246669" cy="187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7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1.- Algoritmos Supervisados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780928"/>
            <a:ext cx="7325098" cy="275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59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6.- KNN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41549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Cómo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funciona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Identifica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grupos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iguales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Basado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feature similarity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Pros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Lazy algorithm: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Entrenamiento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rápido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respuesta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un nuevo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debe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medir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contra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ejemplos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tengamos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Contras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Consume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mucha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memoria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(no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útil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grandes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cantidades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18434" name="Picture 2" descr="Resultado de imagen de knn algoritm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107" y="2060848"/>
            <a:ext cx="2625333" cy="19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714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6.- KNN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39087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Qué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valor de K?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Normalmente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Raíz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cuadrada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del total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ejemplos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Impar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caso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binaria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Cálculo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de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similitud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endParaRPr lang="en-US" sz="2400" b="1" i="1" dirty="0">
              <a:solidFill>
                <a:srgbClr val="E10000"/>
              </a:solidFill>
              <a:latin typeface="Georgia" pitchFamily="18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euclidianas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distancias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Manhattan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cosinus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28B84B0-A93A-4AB0-A732-E44F022EC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8" y="3573016"/>
            <a:ext cx="3501008" cy="180399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6BDCD66-9418-47D3-9580-A5B0B888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959" y="5391552"/>
            <a:ext cx="2585041" cy="146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10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8202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7.- Regresión logística</a:t>
            </a:r>
          </a:p>
        </p:txBody>
      </p:sp>
      <p:sp>
        <p:nvSpPr>
          <p:cNvPr id="8" name="5 Rectángulo"/>
          <p:cNvSpPr/>
          <p:nvPr/>
        </p:nvSpPr>
        <p:spPr>
          <a:xfrm>
            <a:off x="261864" y="1916832"/>
            <a:ext cx="438214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Logistic Regression</a:t>
            </a:r>
            <a:endParaRPr lang="es-E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98E8584-92A9-4498-B473-4617BA718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504" y="2591326"/>
            <a:ext cx="6920830" cy="3348064"/>
          </a:xfrm>
          <a:prstGeom prst="rect">
            <a:avLst/>
          </a:prstGeom>
        </p:spPr>
      </p:pic>
      <p:pic>
        <p:nvPicPr>
          <p:cNvPr id="19458" name="Picture 2" descr="Resultado de imagen de logistic regress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352" y="3573016"/>
            <a:ext cx="1757228" cy="117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078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5" y="1177588"/>
            <a:ext cx="8712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7.- Regresión logística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41857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Cómo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funciona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Calcula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sigmoidea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el Gradient Descent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minimizar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(loss function)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encontrar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fórmula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major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clasifique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Pros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Bajo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entendible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Contras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correlaciones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entre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Overfitting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D62C0F-B5C4-4A8B-B6FB-3514AA2C60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62" y="1908701"/>
            <a:ext cx="2990850" cy="8763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E1B43C-4A31-4D75-99BD-EFB824A5B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1640" y="3237783"/>
            <a:ext cx="3438525" cy="4572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E3E2B68-1F7E-4C4D-8BF5-9B0980CA7C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5703" y="3466383"/>
            <a:ext cx="2994601" cy="206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79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5" y="1177588"/>
            <a:ext cx="8712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7.- Regresión logística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40318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Tricks</a:t>
            </a:r>
          </a:p>
          <a:p>
            <a:endParaRPr lang="en-US" sz="2000" dirty="0">
              <a:latin typeface="Georgia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Mejor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quitan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no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tienen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influencia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predicción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quitan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interrelacionados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otros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correlacionados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Regresión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Logística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ayudar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entender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 lee?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P-value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probabilidad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coeficiente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atributo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sea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resultado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efecto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random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(p-value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grande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no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fiar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relevantes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coeficiente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estándar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alto y p-value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pequeño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83816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5" y="1177588"/>
            <a:ext cx="8712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8.-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Support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Vector Machine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Support Vector Machine (SVM)</a:t>
            </a:r>
          </a:p>
          <a:p>
            <a:endParaRPr lang="en-US" sz="2000" dirty="0">
              <a:latin typeface="Georgia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D4FB63C-883E-45C7-9782-23EAF8A5A1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057" y="2924230"/>
            <a:ext cx="6155886" cy="31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04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5" y="1177588"/>
            <a:ext cx="8712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8.-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Support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Vector Machine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384720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Cómo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funciona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Encuentra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hiperplano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espacio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N-dimensional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(N es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número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 que major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clasifique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separe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dos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soportes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son los puntos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cercanos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hiperplano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Pros</a:t>
            </a:r>
          </a:p>
          <a:p>
            <a:r>
              <a:rPr lang="en-US" dirty="0"/>
              <a:t>Accuracy y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entendible</a:t>
            </a:r>
            <a:endParaRPr lang="en-US" dirty="0"/>
          </a:p>
          <a:p>
            <a:r>
              <a:rPr lang="en-US" dirty="0" err="1"/>
              <a:t>Trabaja</a:t>
            </a:r>
            <a:r>
              <a:rPr lang="en-US" dirty="0"/>
              <a:t> bien con </a:t>
            </a:r>
            <a:r>
              <a:rPr lang="en-US" dirty="0" err="1"/>
              <a:t>pocos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Contras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efectivo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datasets 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ruido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solapadas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D95EFD2-14F6-46D6-A392-156270CBD55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34182" y="1894942"/>
            <a:ext cx="2702560" cy="183388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FB27F34-53FF-461F-B5DD-BA8DCCE37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42" y="4028831"/>
            <a:ext cx="2029849" cy="187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24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5" y="1177588"/>
            <a:ext cx="8712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8.-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Support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Vector Machine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29238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Parámetro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C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Complexity parameter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ejemplo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siguiente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 ha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tenido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disminuir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márgenes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por un punto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especial =&gt; 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detemina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 C 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próximo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haber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+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errores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 C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grande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errores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DED8373-B7C5-48A9-A122-7B7F1DF4090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508659" y="3654896"/>
            <a:ext cx="33718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15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5" y="1177588"/>
            <a:ext cx="8712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8.-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Support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Vector Machine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40318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Kernel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clasificarse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una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Trucos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transformer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problema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 lineal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lineal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usando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otro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kernel: radial, polynomial,…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5B7A9E-AF8A-4153-B36F-1839AD384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80" y="3599731"/>
            <a:ext cx="4464496" cy="173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60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5" y="1177588"/>
            <a:ext cx="8712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8.-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Support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Vector Machine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12618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Kernel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clasificarse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una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13B16EE-3831-47ED-BEFF-C4D747B70F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351" y="3068960"/>
            <a:ext cx="4014192" cy="301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4FE344E-BAAF-4646-AA5B-EF7CDAAB6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19" y="3263895"/>
            <a:ext cx="3559151" cy="258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07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1.- Algoritmos Supervisados</a:t>
            </a:r>
          </a:p>
        </p:txBody>
      </p:sp>
      <p:sp>
        <p:nvSpPr>
          <p:cNvPr id="6" name="5 Rectángulo"/>
          <p:cNvSpPr/>
          <p:nvPr/>
        </p:nvSpPr>
        <p:spPr>
          <a:xfrm>
            <a:off x="467544" y="1916832"/>
            <a:ext cx="813690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¿Qué son?</a:t>
            </a:r>
          </a:p>
          <a:p>
            <a:endParaRPr lang="es-ES" dirty="0">
              <a:latin typeface="Georgia" pitchFamily="18" charset="0"/>
            </a:endParaRPr>
          </a:p>
          <a:p>
            <a:r>
              <a:rPr lang="en-US" dirty="0" err="1"/>
              <a:t>Actuamos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el “maestro” de lo que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, </a:t>
            </a:r>
            <a:r>
              <a:rPr lang="en-US" dirty="0" err="1"/>
              <a:t>aportando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entrenamiento</a:t>
            </a:r>
            <a:r>
              <a:rPr lang="en-US" dirty="0"/>
              <a:t> con: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Variables </a:t>
            </a:r>
            <a:r>
              <a:rPr lang="en-US" dirty="0" err="1"/>
              <a:t>relacionadas</a:t>
            </a:r>
            <a:r>
              <a:rPr lang="en-US" dirty="0"/>
              <a:t> con lo que </a:t>
            </a:r>
            <a:r>
              <a:rPr lang="en-US" dirty="0" err="1"/>
              <a:t>debe</a:t>
            </a:r>
            <a:r>
              <a:rPr lang="en-US" dirty="0"/>
              <a:t> </a:t>
            </a:r>
            <a:r>
              <a:rPr lang="en-US" dirty="0" err="1"/>
              <a:t>aprender</a:t>
            </a:r>
            <a:r>
              <a:rPr lang="en-US" dirty="0"/>
              <a:t> (</a:t>
            </a:r>
            <a:r>
              <a:rPr lang="en-US" i="1" dirty="0"/>
              <a:t>input features</a:t>
            </a:r>
            <a:r>
              <a:rPr lang="en-US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resultado</a:t>
            </a:r>
            <a:r>
              <a:rPr lang="en-US" dirty="0"/>
              <a:t> que </a:t>
            </a:r>
            <a:r>
              <a:rPr lang="en-US" dirty="0" err="1"/>
              <a:t>debería</a:t>
            </a:r>
            <a:r>
              <a:rPr lang="en-US" dirty="0"/>
              <a:t>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según</a:t>
            </a:r>
            <a:r>
              <a:rPr lang="en-US" dirty="0"/>
              <a:t> </a:t>
            </a:r>
            <a:r>
              <a:rPr lang="en-US" dirty="0" err="1"/>
              <a:t>estos</a:t>
            </a:r>
            <a:r>
              <a:rPr lang="en-US" dirty="0"/>
              <a:t> inputs (</a:t>
            </a:r>
            <a:r>
              <a:rPr lang="en-US" i="1" dirty="0"/>
              <a:t>target)</a:t>
            </a:r>
            <a:endParaRPr lang="en-US" dirty="0"/>
          </a:p>
          <a:p>
            <a:endParaRPr lang="es-ES" dirty="0">
              <a:latin typeface="Georgia" pitchFamily="18" charset="0"/>
            </a:endParaRPr>
          </a:p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¿Cómo trabajan?</a:t>
            </a:r>
          </a:p>
          <a:p>
            <a:endParaRPr lang="es-ES" dirty="0">
              <a:latin typeface="Georgia" pitchFamily="18" charset="0"/>
            </a:endParaRPr>
          </a:p>
          <a:p>
            <a:r>
              <a:rPr lang="en-US" dirty="0"/>
              <a:t>Su </a:t>
            </a:r>
            <a:r>
              <a:rPr lang="en-US" dirty="0" err="1"/>
              <a:t>objetivo</a:t>
            </a:r>
            <a:r>
              <a:rPr lang="en-US" dirty="0"/>
              <a:t> es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relaciones</a:t>
            </a:r>
            <a:r>
              <a:rPr lang="en-US" dirty="0"/>
              <a:t> y </a:t>
            </a:r>
            <a:r>
              <a:rPr lang="en-US" dirty="0" err="1"/>
              <a:t>dependencias</a:t>
            </a:r>
            <a:r>
              <a:rPr lang="en-US" dirty="0"/>
              <a:t> entre lo que se </a:t>
            </a:r>
            <a:r>
              <a:rPr lang="en-US" dirty="0" err="1"/>
              <a:t>quiere</a:t>
            </a:r>
            <a:r>
              <a:rPr lang="en-US" dirty="0"/>
              <a:t> </a:t>
            </a:r>
            <a:r>
              <a:rPr lang="en-US" dirty="0" err="1"/>
              <a:t>predecir</a:t>
            </a:r>
            <a:r>
              <a:rPr lang="en-US" dirty="0"/>
              <a:t> y las variables </a:t>
            </a:r>
            <a:r>
              <a:rPr lang="en-US" dirty="0" err="1"/>
              <a:t>usadas</a:t>
            </a:r>
            <a:r>
              <a:rPr lang="en-US" dirty="0"/>
              <a:t> de entrada =&gt; INFERENCIA</a:t>
            </a:r>
          </a:p>
          <a:p>
            <a:endParaRPr lang="es-ES" dirty="0">
              <a:latin typeface="Georgia" pitchFamily="18" charset="0"/>
            </a:endParaRPr>
          </a:p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¿Para qué se usan?</a:t>
            </a:r>
          </a:p>
          <a:p>
            <a:endParaRPr lang="es-ES" dirty="0">
              <a:latin typeface="Georgia" pitchFamily="18" charset="0"/>
            </a:endParaRPr>
          </a:p>
          <a:p>
            <a:r>
              <a:rPr lang="en-US" dirty="0" err="1"/>
              <a:t>Predecir</a:t>
            </a:r>
            <a:r>
              <a:rPr lang="en-US" dirty="0"/>
              <a:t> el </a:t>
            </a:r>
            <a:r>
              <a:rPr lang="en-US" dirty="0" err="1"/>
              <a:t>resultado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nuevos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s-ES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299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5" y="1177588"/>
            <a:ext cx="871296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8.-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Support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Vector Machine</a:t>
            </a: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29238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Gamma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Parámetro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ajuste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kernel radial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ca-ES" dirty="0"/>
              <a:t>Una gamma alta implica </a:t>
            </a:r>
            <a:r>
              <a:rPr lang="ca-ES" dirty="0" err="1"/>
              <a:t>más</a:t>
            </a:r>
            <a:r>
              <a:rPr lang="ca-ES" dirty="0"/>
              <a:t> </a:t>
            </a:r>
            <a:r>
              <a:rPr lang="ca-ES" dirty="0" err="1"/>
              <a:t>variabilidad</a:t>
            </a:r>
            <a:r>
              <a:rPr lang="ca-ES" dirty="0"/>
              <a:t> </a:t>
            </a:r>
          </a:p>
          <a:p>
            <a:r>
              <a:rPr lang="ca-ES" dirty="0"/>
              <a:t>	(</a:t>
            </a:r>
            <a:r>
              <a:rPr lang="ca-ES" dirty="0" err="1"/>
              <a:t>más</a:t>
            </a:r>
            <a:r>
              <a:rPr lang="ca-ES" dirty="0"/>
              <a:t> </a:t>
            </a:r>
            <a:r>
              <a:rPr lang="ca-ES" dirty="0" err="1"/>
              <a:t>ajustado</a:t>
            </a:r>
            <a:r>
              <a:rPr lang="ca-ES" dirty="0"/>
              <a:t> a los </a:t>
            </a:r>
            <a:r>
              <a:rPr lang="ca-ES" dirty="0" err="1"/>
              <a:t>datos</a:t>
            </a:r>
            <a:r>
              <a:rPr lang="ca-ES" dirty="0"/>
              <a:t>)</a:t>
            </a:r>
          </a:p>
          <a:p>
            <a:endParaRPr lang="es-ES" dirty="0"/>
          </a:p>
          <a:p>
            <a:r>
              <a:rPr lang="es-ES" dirty="0"/>
              <a:t>Puede ir de 0 a infinito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2F119E0-627D-4D77-812D-9F8A9B00F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285" y="2652577"/>
            <a:ext cx="3602158" cy="30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77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9.- Supervisados: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MultiClasificación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  <a:p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8" name="5 Rectángulo"/>
          <p:cNvSpPr/>
          <p:nvPr/>
        </p:nvSpPr>
        <p:spPr>
          <a:xfrm>
            <a:off x="477888" y="2060848"/>
            <a:ext cx="8054552" cy="240065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Cómo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afrontar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un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problema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de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más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de 2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clases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Algunos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únicamente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permiten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binaria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¿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usarlos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multiclasificación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?: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One-vs-All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Convertir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menos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=&gt; Training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Mismo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paso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demás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hasta completer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posibilidades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291" y="1915146"/>
            <a:ext cx="1885950" cy="16859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4607207"/>
            <a:ext cx="5621056" cy="1646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1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10.- Resumen</a:t>
            </a:r>
          </a:p>
        </p:txBody>
      </p:sp>
      <p:sp>
        <p:nvSpPr>
          <p:cNvPr id="6" name="5 Rectángulo"/>
          <p:cNvSpPr/>
          <p:nvPr/>
        </p:nvSpPr>
        <p:spPr>
          <a:xfrm>
            <a:off x="467544" y="1857936"/>
            <a:ext cx="856895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Casos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predicción</a:t>
            </a:r>
            <a:r>
              <a:rPr lang="en-US" dirty="0"/>
              <a:t> </a:t>
            </a:r>
            <a:r>
              <a:rPr lang="en-US" dirty="0" err="1"/>
              <a:t>basada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r>
              <a:rPr lang="en-US" dirty="0"/>
              <a:t> de </a:t>
            </a:r>
            <a:r>
              <a:rPr lang="en-US" dirty="0" err="1"/>
              <a:t>clasificación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algoritmos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Decision Tree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Naïve Bayes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K-NN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Evaluación</a:t>
            </a:r>
            <a:r>
              <a:rPr lang="en-US" dirty="0"/>
              <a:t> de </a:t>
            </a:r>
            <a:r>
              <a:rPr lang="en-US" dirty="0" err="1"/>
              <a:t>modelos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Training &amp; Test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Accuracy &amp; Confusion Matrix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ROC &amp; AUC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04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2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1.- Algoritmos Supervisados</a:t>
            </a:r>
          </a:p>
        </p:txBody>
      </p:sp>
      <p:sp>
        <p:nvSpPr>
          <p:cNvPr id="14" name="5 Rectángulo"/>
          <p:cNvSpPr/>
          <p:nvPr/>
        </p:nvSpPr>
        <p:spPr>
          <a:xfrm>
            <a:off x="467544" y="2060848"/>
            <a:ext cx="81369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Tipos de algoritmos de ML Supervisados</a:t>
            </a:r>
          </a:p>
          <a:p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Dependiendo del objetivo o target: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Clase (Si/NO):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Numérico: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Regresión</a:t>
            </a:r>
          </a:p>
          <a:p>
            <a:endParaRPr lang="es-ES" dirty="0">
              <a:latin typeface="Georgia" pitchFamily="18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717" y="3839989"/>
            <a:ext cx="1702867" cy="231632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3876730"/>
            <a:ext cx="1654022" cy="227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95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8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1.- Algoritmos Supervisados</a:t>
            </a:r>
          </a:p>
        </p:txBody>
      </p:sp>
      <p:sp>
        <p:nvSpPr>
          <p:cNvPr id="11" name="5 Rectángulo"/>
          <p:cNvSpPr/>
          <p:nvPr/>
        </p:nvSpPr>
        <p:spPr>
          <a:xfrm>
            <a:off x="467544" y="2060848"/>
            <a:ext cx="8136904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Ejemplos – ¿de </a:t>
            </a:r>
            <a:r>
              <a:rPr lang="es-ES" sz="2000" b="1" i="1" dirty="0">
                <a:solidFill>
                  <a:srgbClr val="E10000"/>
                </a:solidFill>
                <a:latin typeface="Georgia" pitchFamily="18" charset="0"/>
              </a:rPr>
              <a:t>qué</a:t>
            </a:r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 tipo son?</a:t>
            </a:r>
          </a:p>
          <a:p>
            <a:endParaRPr lang="es-ES" dirty="0">
              <a:latin typeface="Georgia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Georgia" panose="02040502050405020303" pitchFamily="18" charset="0"/>
              </a:rPr>
              <a:t>Predicción</a:t>
            </a:r>
            <a:r>
              <a:rPr lang="en-US" dirty="0">
                <a:latin typeface="Georgia" panose="02040502050405020303" pitchFamily="18" charset="0"/>
              </a:rPr>
              <a:t> del </a:t>
            </a:r>
            <a:r>
              <a:rPr lang="en-US" dirty="0" err="1">
                <a:latin typeface="Georgia" panose="02040502050405020303" pitchFamily="18" charset="0"/>
              </a:rPr>
              <a:t>fallo</a:t>
            </a:r>
            <a:r>
              <a:rPr lang="en-US" dirty="0">
                <a:latin typeface="Georgia" panose="02040502050405020303" pitchFamily="18" charset="0"/>
              </a:rPr>
              <a:t> de </a:t>
            </a:r>
            <a:r>
              <a:rPr lang="en-US" dirty="0" err="1">
                <a:latin typeface="Georgia" panose="02040502050405020303" pitchFamily="18" charset="0"/>
              </a:rPr>
              <a:t>una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máquina</a:t>
            </a: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Georgia" panose="02040502050405020303" pitchFamily="18" charset="0"/>
              </a:rPr>
              <a:t>Predicción</a:t>
            </a:r>
            <a:r>
              <a:rPr lang="en-US" dirty="0">
                <a:latin typeface="Georgia" panose="02040502050405020303" pitchFamily="18" charset="0"/>
              </a:rPr>
              <a:t> del </a:t>
            </a:r>
            <a:r>
              <a:rPr lang="en-US" dirty="0" err="1">
                <a:latin typeface="Georgia" panose="02040502050405020303" pitchFamily="18" charset="0"/>
              </a:rPr>
              <a:t>precio</a:t>
            </a:r>
            <a:r>
              <a:rPr lang="en-US" dirty="0">
                <a:latin typeface="Georgia" panose="02040502050405020303" pitchFamily="18" charset="0"/>
              </a:rPr>
              <a:t> de </a:t>
            </a:r>
            <a:r>
              <a:rPr lang="en-US" dirty="0" err="1">
                <a:latin typeface="Georgia" panose="02040502050405020303" pitchFamily="18" charset="0"/>
              </a:rPr>
              <a:t>una</a:t>
            </a:r>
            <a:r>
              <a:rPr lang="en-US" dirty="0">
                <a:latin typeface="Georgia" panose="02040502050405020303" pitchFamily="18" charset="0"/>
              </a:rPr>
              <a:t> casa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Georgia" panose="02040502050405020303" pitchFamily="18" charset="0"/>
              </a:rPr>
              <a:t>Análisis</a:t>
            </a:r>
            <a:r>
              <a:rPr lang="en-US" dirty="0">
                <a:latin typeface="Georgia" panose="02040502050405020303" pitchFamily="18" charset="0"/>
              </a:rPr>
              <a:t> de </a:t>
            </a:r>
            <a:r>
              <a:rPr lang="en-US" dirty="0" err="1">
                <a:latin typeface="Georgia" panose="02040502050405020303" pitchFamily="18" charset="0"/>
              </a:rPr>
              <a:t>redes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sociales</a:t>
            </a:r>
            <a:r>
              <a:rPr lang="en-US" dirty="0">
                <a:latin typeface="Georgia" panose="02040502050405020303" pitchFamily="18" charset="0"/>
              </a:rPr>
              <a:t> (Sentiment Analysis)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Georgia" panose="02040502050405020303" pitchFamily="18" charset="0"/>
              </a:rPr>
              <a:t>Detección</a:t>
            </a:r>
            <a:r>
              <a:rPr lang="en-US" dirty="0">
                <a:latin typeface="Georgia" panose="02040502050405020303" pitchFamily="18" charset="0"/>
              </a:rPr>
              <a:t> de </a:t>
            </a:r>
            <a:r>
              <a:rPr lang="en-US" dirty="0" err="1">
                <a:latin typeface="Georgia" panose="02040502050405020303" pitchFamily="18" charset="0"/>
              </a:rPr>
              <a:t>correo</a:t>
            </a:r>
            <a:r>
              <a:rPr lang="en-US" dirty="0">
                <a:latin typeface="Georgia" panose="02040502050405020303" pitchFamily="18" charset="0"/>
              </a:rPr>
              <a:t> Spam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Georgia" panose="02040502050405020303" pitchFamily="18" charset="0"/>
              </a:rPr>
              <a:t>Predicción</a:t>
            </a:r>
            <a:r>
              <a:rPr lang="en-US" dirty="0">
                <a:latin typeface="Georgia" panose="02040502050405020303" pitchFamily="18" charset="0"/>
              </a:rPr>
              <a:t> de </a:t>
            </a:r>
            <a:r>
              <a:rPr lang="en-US" dirty="0" err="1">
                <a:latin typeface="Georgia" panose="02040502050405020303" pitchFamily="18" charset="0"/>
              </a:rPr>
              <a:t>consumo</a:t>
            </a:r>
            <a:r>
              <a:rPr lang="en-US" dirty="0">
                <a:latin typeface="Georgia" panose="02040502050405020303" pitchFamily="18" charset="0"/>
              </a:rPr>
              <a:t> de gas </a:t>
            </a:r>
            <a:r>
              <a:rPr lang="en-US" dirty="0" err="1">
                <a:latin typeface="Georgia" panose="02040502050405020303" pitchFamily="18" charset="0"/>
              </a:rPr>
              <a:t>en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los</a:t>
            </a:r>
            <a:r>
              <a:rPr lang="en-US" dirty="0">
                <a:latin typeface="Georgia" panose="02040502050405020303" pitchFamily="18" charset="0"/>
              </a:rPr>
              <a:t> </a:t>
            </a:r>
            <a:r>
              <a:rPr lang="en-US" dirty="0" err="1">
                <a:latin typeface="Georgia" panose="02040502050405020303" pitchFamily="18" charset="0"/>
              </a:rPr>
              <a:t>domicilios</a:t>
            </a: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Georgia" panose="02040502050405020303" pitchFamily="18" charset="0"/>
              </a:rPr>
              <a:t>Churn Customer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>
                <a:latin typeface="Georgia" panose="02040502050405020303" pitchFamily="18" charset="0"/>
              </a:rPr>
              <a:t>Detección</a:t>
            </a:r>
            <a:r>
              <a:rPr lang="en-US" dirty="0">
                <a:latin typeface="Georgia" panose="02040502050405020303" pitchFamily="18" charset="0"/>
              </a:rPr>
              <a:t> de un </a:t>
            </a:r>
            <a:r>
              <a:rPr lang="en-US" dirty="0" err="1">
                <a:latin typeface="Georgia" panose="02040502050405020303" pitchFamily="18" charset="0"/>
              </a:rPr>
              <a:t>cáncer</a:t>
            </a: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204864"/>
            <a:ext cx="1485900" cy="204787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4182" y="4266628"/>
            <a:ext cx="15335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54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2.- Supervisados de Clasificación</a:t>
            </a:r>
          </a:p>
        </p:txBody>
      </p:sp>
      <p:sp>
        <p:nvSpPr>
          <p:cNvPr id="6" name="5 Rectángulo"/>
          <p:cNvSpPr/>
          <p:nvPr/>
        </p:nvSpPr>
        <p:spPr>
          <a:xfrm>
            <a:off x="477888" y="2348880"/>
            <a:ext cx="83425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variable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booleana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(0/1 - SI/NO) con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fiabilidad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predicción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Distintos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algoritmos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Árbol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decision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Naive Bayes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SVM – Support Vector Machine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Neural Networks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3268" y="2970094"/>
            <a:ext cx="2088232" cy="28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57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897" y="1940967"/>
            <a:ext cx="8490973" cy="4296345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2.- Supervisados de Clasificación</a:t>
            </a:r>
          </a:p>
        </p:txBody>
      </p:sp>
      <p:sp>
        <p:nvSpPr>
          <p:cNvPr id="8" name="5 Rectángulo"/>
          <p:cNvSpPr/>
          <p:nvPr/>
        </p:nvSpPr>
        <p:spPr>
          <a:xfrm>
            <a:off x="261864" y="1916832"/>
            <a:ext cx="438214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Use Cases</a:t>
            </a:r>
            <a:endParaRPr lang="es-E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22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3.- Árbol de decisión</a:t>
            </a:r>
          </a:p>
        </p:txBody>
      </p:sp>
      <p:sp>
        <p:nvSpPr>
          <p:cNvPr id="8" name="5 Rectángulo"/>
          <p:cNvSpPr/>
          <p:nvPr/>
        </p:nvSpPr>
        <p:spPr>
          <a:xfrm>
            <a:off x="261864" y="1916832"/>
            <a:ext cx="4382144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Decision Tree</a:t>
            </a:r>
            <a:endParaRPr lang="es-E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385" y="2462638"/>
            <a:ext cx="6873246" cy="346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406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r">
          <a:defRPr b="1" i="1" dirty="0" smtClean="0">
            <a:solidFill>
              <a:schemeClr val="bg1"/>
            </a:solidFill>
            <a:latin typeface="Georgia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8685077F02B54D96FA8189BD2E4F95" ma:contentTypeVersion="1" ma:contentTypeDescription="Crear nuevo documento." ma:contentTypeScope="" ma:versionID="3056c0859f739e3169b4423cdb78c11d">
  <xsd:schema xmlns:xsd="http://www.w3.org/2001/XMLSchema" xmlns:xs="http://www.w3.org/2001/XMLSchema" xmlns:p="http://schemas.microsoft.com/office/2006/metadata/properties" xmlns:ns2="a0661dc1-bc39-4022-8a91-54f4d9ab6974" targetNamespace="http://schemas.microsoft.com/office/2006/metadata/properties" ma:root="true" ma:fieldsID="5b127db40f900ffdd9d30e655c7faf2d" ns2:_="">
    <xsd:import namespace="a0661dc1-bc39-4022-8a91-54f4d9ab6974"/>
    <xsd:element name="properties">
      <xsd:complexType>
        <xsd:sequence>
          <xsd:element name="documentManagement">
            <xsd:complexType>
              <xsd:all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61dc1-bc39-4022-8a91-54f4d9ab6974" elementFormDefault="qualified">
    <xsd:import namespace="http://schemas.microsoft.com/office/2006/documentManagement/types"/>
    <xsd:import namespace="http://schemas.microsoft.com/office/infopath/2007/PartnerControls"/>
    <xsd:element name="Date" ma:index="8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 xmlns="a0661dc1-bc39-4022-8a91-54f4d9ab6974" xsi:nil="true"/>
  </documentManagement>
</p:properties>
</file>

<file path=customXml/itemProps1.xml><?xml version="1.0" encoding="utf-8"?>
<ds:datastoreItem xmlns:ds="http://schemas.openxmlformats.org/officeDocument/2006/customXml" ds:itemID="{5141EA74-4F81-4F39-A12E-C067638737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0FCDA1-0110-4762-A2E2-86BC0D80EB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661dc1-bc39-4022-8a91-54f4d9ab69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2907DB-C47A-4AA0-B164-8CE7FB8A67F6}">
  <ds:schemaRefs>
    <ds:schemaRef ds:uri="http://purl.org/dc/dcmitype/"/>
    <ds:schemaRef ds:uri="http://www.w3.org/XML/1998/namespace"/>
    <ds:schemaRef ds:uri="http://purl.org/dc/elements/1.1/"/>
    <ds:schemaRef ds:uri="a0661dc1-bc39-4022-8a91-54f4d9ab6974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36886</TotalTime>
  <Words>3367</Words>
  <Application>Microsoft Office PowerPoint</Application>
  <PresentationFormat>Presentación en pantalla (4:3)</PresentationFormat>
  <Paragraphs>667</Paragraphs>
  <Slides>42</Slides>
  <Notes>41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Arial</vt:lpstr>
      <vt:lpstr>Calibri</vt:lpstr>
      <vt:lpstr>Courier New</vt:lpstr>
      <vt:lpstr>Georgia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 m</dc:creator>
  <cp:lastModifiedBy>Montse Llos</cp:lastModifiedBy>
  <cp:revision>599</cp:revision>
  <cp:lastPrinted>2018-09-10T09:02:19Z</cp:lastPrinted>
  <dcterms:created xsi:type="dcterms:W3CDTF">2012-05-08T07:51:25Z</dcterms:created>
  <dcterms:modified xsi:type="dcterms:W3CDTF">2020-01-26T18:32:51Z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0x010100A88685077F02B54D96FA8189BD2E4F95</vt:lpwstr>
  </property>
</Properties>
</file>